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665417172184064E-2"/>
          <c:y val="3.6579570082973543E-2"/>
          <c:w val="0.90083696044361583"/>
          <c:h val="0.871589052433385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עמודה1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 w="25339">
                <a:noFill/>
              </a:ln>
            </c:spPr>
            <c:txPr>
              <a:bodyPr/>
              <a:lstStyle/>
              <a:p>
                <a:pPr>
                  <a:defRPr b="1"/>
                </a:pPr>
                <a:endParaRPr lang="he-I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גיליון1!$A$2:$A$20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גיליון1!$B$2:$B$20</c:f>
              <c:numCache>
                <c:formatCode>0%</c:formatCode>
                <c:ptCount val="19"/>
                <c:pt idx="0">
                  <c:v>0.12</c:v>
                </c:pt>
                <c:pt idx="1">
                  <c:v>0.03</c:v>
                </c:pt>
                <c:pt idx="2">
                  <c:v>0.04</c:v>
                </c:pt>
                <c:pt idx="3">
                  <c:v>0.06</c:v>
                </c:pt>
                <c:pt idx="4">
                  <c:v>0.1</c:v>
                </c:pt>
                <c:pt idx="5">
                  <c:v>0.16</c:v>
                </c:pt>
                <c:pt idx="6">
                  <c:v>0.18</c:v>
                </c:pt>
                <c:pt idx="7">
                  <c:v>0.17</c:v>
                </c:pt>
                <c:pt idx="8">
                  <c:v>0.19</c:v>
                </c:pt>
                <c:pt idx="9">
                  <c:v>0.19</c:v>
                </c:pt>
                <c:pt idx="10">
                  <c:v>0.21</c:v>
                </c:pt>
                <c:pt idx="11">
                  <c:v>0.19</c:v>
                </c:pt>
                <c:pt idx="12">
                  <c:v>0.2</c:v>
                </c:pt>
                <c:pt idx="13">
                  <c:v>0.19</c:v>
                </c:pt>
                <c:pt idx="14">
                  <c:v>0.18</c:v>
                </c:pt>
                <c:pt idx="15">
                  <c:v>0.17</c:v>
                </c:pt>
                <c:pt idx="16">
                  <c:v>0.16</c:v>
                </c:pt>
                <c:pt idx="17">
                  <c:v>0.18</c:v>
                </c:pt>
                <c:pt idx="18">
                  <c:v>0.19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5351256"/>
        <c:axId val="605475640"/>
      </c:barChart>
      <c:catAx>
        <c:axId val="605351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97"/>
            </a:pPr>
            <a:endParaRPr lang="he-IL"/>
          </a:p>
        </c:txPr>
        <c:crossAx val="605475640"/>
        <c:crosses val="autoZero"/>
        <c:auto val="1"/>
        <c:lblAlgn val="ctr"/>
        <c:lblOffset val="100"/>
        <c:noMultiLvlLbl val="0"/>
      </c:catAx>
      <c:valAx>
        <c:axId val="6054756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605351256"/>
        <c:crosses val="autoZero"/>
        <c:crossBetween val="between"/>
      </c:valAx>
      <c:spPr>
        <a:noFill/>
        <a:ln w="25339">
          <a:noFill/>
        </a:ln>
      </c:spPr>
    </c:plotArea>
    <c:plotVisOnly val="1"/>
    <c:dispBlanksAs val="gap"/>
    <c:showDLblsOverMax val="0"/>
  </c:chart>
  <c:txPr>
    <a:bodyPr/>
    <a:lstStyle/>
    <a:p>
      <a:pPr>
        <a:defRPr sz="169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A289-EBD4-4B3C-921A-C48661652165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6E174-0663-4F12-B43E-49CE16B5EC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96480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A289-EBD4-4B3C-921A-C48661652165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6E174-0663-4F12-B43E-49CE16B5EC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7094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A289-EBD4-4B3C-921A-C48661652165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6E174-0663-4F12-B43E-49CE16B5EC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42425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A289-EBD4-4B3C-921A-C48661652165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6E174-0663-4F12-B43E-49CE16B5EC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4902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A289-EBD4-4B3C-921A-C48661652165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6E174-0663-4F12-B43E-49CE16B5EC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7163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A289-EBD4-4B3C-921A-C48661652165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6E174-0663-4F12-B43E-49CE16B5EC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014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A289-EBD4-4B3C-921A-C48661652165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6E174-0663-4F12-B43E-49CE16B5EC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29052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A289-EBD4-4B3C-921A-C48661652165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6E174-0663-4F12-B43E-49CE16B5EC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84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A289-EBD4-4B3C-921A-C48661652165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6E174-0663-4F12-B43E-49CE16B5EC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2702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A289-EBD4-4B3C-921A-C48661652165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6E174-0663-4F12-B43E-49CE16B5EC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353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A289-EBD4-4B3C-921A-C48661652165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6E174-0663-4F12-B43E-49CE16B5EC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37979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EA289-EBD4-4B3C-921A-C48661652165}" type="datetimeFigureOut">
              <a:rPr lang="he-IL" smtClean="0"/>
              <a:t>א'/סיון/תשע"ט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6E174-0663-4F12-B43E-49CE16B5EC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8663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698501"/>
            <a:ext cx="8928100" cy="1571625"/>
          </a:xfrm>
        </p:spPr>
        <p:txBody>
          <a:bodyPr/>
          <a:lstStyle/>
          <a:p>
            <a:pPr eaLnBrk="1" hangingPunct="1"/>
            <a:r>
              <a:rPr lang="he-IL" altLang="he-IL" sz="3200" b="1">
                <a:solidFill>
                  <a:srgbClr val="000000"/>
                </a:solidFill>
                <a:cs typeface="Arial" panose="020B0604020202020204" pitchFamily="34" charset="0"/>
              </a:rPr>
              <a:t/>
            </a:r>
            <a:br>
              <a:rPr lang="he-IL" altLang="he-IL" sz="3200" b="1">
                <a:solidFill>
                  <a:srgbClr val="000000"/>
                </a:solidFill>
                <a:cs typeface="Arial" panose="020B0604020202020204" pitchFamily="34" charset="0"/>
              </a:rPr>
            </a:br>
            <a:endParaRPr lang="he-IL" altLang="he-IL" sz="2800" b="1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9219" name="מציין מיקום של מספר שקופית 8"/>
          <p:cNvSpPr txBox="1">
            <a:spLocks noGrp="1"/>
          </p:cNvSpPr>
          <p:nvPr/>
        </p:nvSpPr>
        <p:spPr bwMode="auto">
          <a:xfrm>
            <a:off x="9882188" y="6478588"/>
            <a:ext cx="785812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FontTx/>
              <a:buNone/>
            </a:pPr>
            <a:fld id="{8BA56B9F-40F9-405F-80AB-093AE558562B}" type="slidenum">
              <a:rPr lang="he-IL" altLang="he-IL" sz="1600">
                <a:solidFill>
                  <a:srgbClr val="F2F2F2"/>
                </a:solidFill>
              </a:rPr>
              <a:pPr algn="l" rtl="0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he-IL" altLang="he-IL" sz="1600">
              <a:solidFill>
                <a:srgbClr val="F2F2F2"/>
              </a:solidFill>
            </a:endParaRPr>
          </a:p>
        </p:txBody>
      </p:sp>
      <p:sp>
        <p:nvSpPr>
          <p:cNvPr id="9221" name="כותרת 1"/>
          <p:cNvSpPr txBox="1">
            <a:spLocks/>
          </p:cNvSpPr>
          <p:nvPr/>
        </p:nvSpPr>
        <p:spPr bwMode="auto">
          <a:xfrm>
            <a:off x="1524001" y="177800"/>
            <a:ext cx="89646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e-IL" altLang="he-IL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he-IL" altLang="he-IL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altLang="he-IL" b="1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שיעורי רווחיות המלונות לפני פחת , מימון ומיסים </a:t>
            </a:r>
            <a:r>
              <a:rPr lang="en-US" altLang="he-IL" b="1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EBITDA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he-IL" altLang="he-IL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(כאחוז מהפדיון)</a:t>
            </a:r>
          </a:p>
        </p:txBody>
      </p:sp>
      <p:graphicFrame>
        <p:nvGraphicFramePr>
          <p:cNvPr id="2" name="תרשים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4151988"/>
              </p:ext>
            </p:extLst>
          </p:nvPr>
        </p:nvGraphicFramePr>
        <p:xfrm>
          <a:off x="629728" y="1751014"/>
          <a:ext cx="10886536" cy="4622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223" name="TextBox 2"/>
          <p:cNvSpPr txBox="1">
            <a:spLocks noChangeArrowheads="1"/>
          </p:cNvSpPr>
          <p:nvPr/>
        </p:nvSpPr>
        <p:spPr bwMode="auto">
          <a:xfrm>
            <a:off x="2590800" y="1196976"/>
            <a:ext cx="7378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FontTx/>
              <a:buNone/>
            </a:pPr>
            <a:r>
              <a:rPr lang="he-IL" altLang="he-IL" sz="1800" b="1" dirty="0">
                <a:solidFill>
                  <a:srgbClr val="DA0A2D"/>
                </a:solidFill>
                <a:latin typeface="Arial" panose="020B0604020202020204" pitchFamily="34" charset="0"/>
              </a:rPr>
              <a:t>ממוצע הרווחיות בשנים : </a:t>
            </a:r>
            <a:r>
              <a:rPr lang="he-IL" altLang="he-IL" sz="1800" b="1" dirty="0" smtClean="0">
                <a:solidFill>
                  <a:srgbClr val="DA0A2D"/>
                </a:solidFill>
                <a:latin typeface="Arial" panose="020B0604020202020204" pitchFamily="34" charset="0"/>
              </a:rPr>
              <a:t>2000-2018 </a:t>
            </a:r>
            <a:r>
              <a:rPr lang="he-IL" altLang="he-IL" sz="1800" b="1" dirty="0">
                <a:solidFill>
                  <a:srgbClr val="DA0A2D"/>
                </a:solidFill>
                <a:latin typeface="Arial" panose="020B0604020202020204" pitchFamily="34" charset="0"/>
              </a:rPr>
              <a:t>מסתכם ב- 15% מהפדיון</a:t>
            </a:r>
          </a:p>
        </p:txBody>
      </p:sp>
      <p:sp>
        <p:nvSpPr>
          <p:cNvPr id="9224" name="Text Box 10"/>
          <p:cNvSpPr txBox="1">
            <a:spLocks noChangeArrowheads="1"/>
          </p:cNvSpPr>
          <p:nvPr/>
        </p:nvSpPr>
        <p:spPr bwMode="auto">
          <a:xfrm>
            <a:off x="9604376" y="3567113"/>
            <a:ext cx="1063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FontTx/>
              <a:buNone/>
            </a:pPr>
            <a:endParaRPr lang="he-IL" altLang="he-IL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225" name="Text Box 11"/>
          <p:cNvSpPr txBox="1">
            <a:spLocks noChangeArrowheads="1"/>
          </p:cNvSpPr>
          <p:nvPr/>
        </p:nvSpPr>
        <p:spPr bwMode="auto">
          <a:xfrm>
            <a:off x="9336088" y="3644901"/>
            <a:ext cx="13319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  <a:buFontTx/>
              <a:buNone/>
            </a:pPr>
            <a:endParaRPr lang="he-IL" altLang="he-IL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226" name="Text Box 12"/>
          <p:cNvSpPr txBox="1">
            <a:spLocks noChangeArrowheads="1"/>
          </p:cNvSpPr>
          <p:nvPr/>
        </p:nvSpPr>
        <p:spPr bwMode="auto">
          <a:xfrm>
            <a:off x="11110636" y="3262313"/>
            <a:ext cx="12239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  <a:buFontTx/>
              <a:buNone/>
            </a:pPr>
            <a:r>
              <a:rPr lang="he-IL" altLang="he-IL" sz="1400" dirty="0">
                <a:solidFill>
                  <a:schemeClr val="tx1"/>
                </a:solidFill>
                <a:latin typeface="Arial" panose="020B0604020202020204" pitchFamily="34" charset="0"/>
              </a:rPr>
              <a:t>ממוצע 15%</a:t>
            </a:r>
            <a:endParaRPr lang="en-US" altLang="he-IL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227" name="Line 13"/>
          <p:cNvSpPr>
            <a:spLocks noChangeShapeType="1"/>
          </p:cNvSpPr>
          <p:nvPr/>
        </p:nvSpPr>
        <p:spPr bwMode="auto">
          <a:xfrm>
            <a:off x="1310541" y="3486078"/>
            <a:ext cx="9793017" cy="324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pic>
        <p:nvPicPr>
          <p:cNvPr id="9229" name="Picture 10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146" t="-9875" r="305"/>
          <a:stretch>
            <a:fillRect/>
          </a:stretch>
        </p:blipFill>
        <p:spPr bwMode="auto">
          <a:xfrm>
            <a:off x="0" y="6373813"/>
            <a:ext cx="533400" cy="4572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224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מסך רחב</PresentationFormat>
  <Paragraphs>6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Times New Roman</vt:lpstr>
      <vt:lpstr>ערכת נושא Office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Pnina Ben David</dc:creator>
  <cp:lastModifiedBy>Pnina Ben David</cp:lastModifiedBy>
  <cp:revision>1</cp:revision>
  <dcterms:created xsi:type="dcterms:W3CDTF">2019-06-04T13:19:30Z</dcterms:created>
  <dcterms:modified xsi:type="dcterms:W3CDTF">2019-06-04T13:19:52Z</dcterms:modified>
</cp:coreProperties>
</file>