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CCFF"/>
    <a:srgbClr val="FF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33CC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7555217960240295E-2"/>
                  <c:y val="0.161098159640151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690295267767198"/>
                  <c:y val="0.12615803859452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2898982226369096"/>
                  <c:y val="-0.265118682463630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5261172016991165"/>
                  <c:y val="-4.45360937910109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גיליון1!$A$2:$A$8</c:f>
              <c:strCache>
                <c:ptCount val="7"/>
                <c:pt idx="0">
                  <c:v>ירושלים </c:v>
                </c:pt>
                <c:pt idx="1">
                  <c:v>תל אביב-יפו</c:v>
                </c:pt>
                <c:pt idx="2">
                  <c:v>אילת</c:v>
                </c:pt>
                <c:pt idx="3">
                  <c:v>טבריה</c:v>
                </c:pt>
                <c:pt idx="4">
                  <c:v>נתניה</c:v>
                </c:pt>
                <c:pt idx="5">
                  <c:v>שפת ים המלח</c:v>
                </c:pt>
                <c:pt idx="6">
                  <c:v>שאר הארץ</c:v>
                </c:pt>
              </c:strCache>
            </c:strRef>
          </c:cat>
          <c:val>
            <c:numRef>
              <c:f>גיליון1!$B$2:$B$8</c:f>
              <c:numCache>
                <c:formatCode>#,##0</c:formatCode>
                <c:ptCount val="7"/>
                <c:pt idx="0">
                  <c:v>671</c:v>
                </c:pt>
                <c:pt idx="1">
                  <c:v>640</c:v>
                </c:pt>
                <c:pt idx="2" formatCode="General">
                  <c:v>2381</c:v>
                </c:pt>
                <c:pt idx="3" formatCode="0">
                  <c:v>312</c:v>
                </c:pt>
                <c:pt idx="4" formatCode="0">
                  <c:v>161</c:v>
                </c:pt>
                <c:pt idx="5" formatCode="0">
                  <c:v>693</c:v>
                </c:pt>
                <c:pt idx="6">
                  <c:v>1394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33CC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649006767684757"/>
                  <c:y val="0.128330508090935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67004939714139"/>
                  <c:y val="-0.253940151772631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518419329597946E-2"/>
                  <c:y val="-1.47473196553603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גיליון1!$A$2:$A$8</c:f>
              <c:strCache>
                <c:ptCount val="7"/>
                <c:pt idx="0">
                  <c:v>ירושלים </c:v>
                </c:pt>
                <c:pt idx="1">
                  <c:v>תל אביב-יפו</c:v>
                </c:pt>
                <c:pt idx="2">
                  <c:v>אילת</c:v>
                </c:pt>
                <c:pt idx="3">
                  <c:v>טבריה</c:v>
                </c:pt>
                <c:pt idx="4">
                  <c:v>נתניה</c:v>
                </c:pt>
                <c:pt idx="5">
                  <c:v>שפת ים המלח</c:v>
                </c:pt>
                <c:pt idx="6">
                  <c:v>שאר הארץ</c:v>
                </c:pt>
              </c:strCache>
            </c:strRef>
          </c:cat>
          <c:val>
            <c:numRef>
              <c:f>גיליון1!$B$2:$B$8</c:f>
              <c:numCache>
                <c:formatCode>#,##0</c:formatCode>
                <c:ptCount val="7"/>
                <c:pt idx="0">
                  <c:v>1615</c:v>
                </c:pt>
                <c:pt idx="1">
                  <c:v>1693</c:v>
                </c:pt>
                <c:pt idx="2" formatCode="General">
                  <c:v>259</c:v>
                </c:pt>
                <c:pt idx="3" formatCode="General">
                  <c:v>322</c:v>
                </c:pt>
                <c:pt idx="4" formatCode="General">
                  <c:v>136</c:v>
                </c:pt>
                <c:pt idx="5" formatCode="General">
                  <c:v>239</c:v>
                </c:pt>
                <c:pt idx="6">
                  <c:v>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247802536432737E-3"/>
                  <c:y val="-0.195642868296035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165201690955233E-3"/>
                  <c:y val="-0.19255705762802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165201690955233E-3"/>
                  <c:y val="-0.188867680520954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165201690954344E-3"/>
                  <c:y val="-0.205167888287885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604715964262761E-17"/>
                  <c:y val="-0.237901788822608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303236310886567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082600845477617E-3"/>
                  <c:y val="-0.310614859105345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4165201690955233E-3"/>
                  <c:y val="-0.424513820023491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גיליון1!$A$2:$A$9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גיליון1!$B$2:$B$9</c:f>
              <c:numCache>
                <c:formatCode>General</c:formatCode>
                <c:ptCount val="8"/>
                <c:pt idx="0">
                  <c:v>33.799999999999997</c:v>
                </c:pt>
                <c:pt idx="1">
                  <c:v>34</c:v>
                </c:pt>
                <c:pt idx="2">
                  <c:v>33.9</c:v>
                </c:pt>
                <c:pt idx="3">
                  <c:v>34.199999999999996</c:v>
                </c:pt>
                <c:pt idx="4">
                  <c:v>35.299999999999997</c:v>
                </c:pt>
                <c:pt idx="5">
                  <c:v>37</c:v>
                </c:pt>
                <c:pt idx="6">
                  <c:v>37.200000000000003</c:v>
                </c:pt>
                <c:pt idx="7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327312"/>
        <c:axId val="160290944"/>
      </c:barChart>
      <c:catAx>
        <c:axId val="16032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60290944"/>
        <c:crosses val="autoZero"/>
        <c:auto val="1"/>
        <c:lblAlgn val="ctr"/>
        <c:lblOffset val="100"/>
        <c:noMultiLvlLbl val="0"/>
      </c:catAx>
      <c:valAx>
        <c:axId val="16029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6032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0.04306</cdr:x>
      <cdr:y>0.01903</cdr:y>
    </cdr:from>
    <cdr:to>
      <cdr:x>0.23111</cdr:x>
      <cdr:y>0.11416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2582" y="92363"/>
          <a:ext cx="1976581" cy="461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454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736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10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035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24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14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91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84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86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301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721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ED92-CE21-431F-BF61-7341146530E5}" type="datetimeFigureOut">
              <a:rPr lang="he-IL" smtClean="0"/>
              <a:t>י"ד/אדר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CF5E-7137-4C9C-8672-D834CFA45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4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תרשים 10"/>
          <p:cNvGraphicFramePr/>
          <p:nvPr>
            <p:extLst>
              <p:ext uri="{D42A27DB-BD31-4B8C-83A1-F6EECF244321}">
                <p14:modId xmlns:p14="http://schemas.microsoft.com/office/powerpoint/2010/main" val="3713618895"/>
              </p:ext>
            </p:extLst>
          </p:nvPr>
        </p:nvGraphicFramePr>
        <p:xfrm>
          <a:off x="6807200" y="2355273"/>
          <a:ext cx="5246255" cy="426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73018" y="2096777"/>
            <a:ext cx="39993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סה"כ פדיון מתיירים : 5.2 מיליארד ש"ח</a:t>
            </a:r>
            <a:endParaRPr lang="he-IL" b="1" u="sng" dirty="0"/>
          </a:p>
        </p:txBody>
      </p:sp>
      <p:graphicFrame>
        <p:nvGraphicFramePr>
          <p:cNvPr id="13" name="תרשים 12"/>
          <p:cNvGraphicFramePr/>
          <p:nvPr>
            <p:extLst>
              <p:ext uri="{D42A27DB-BD31-4B8C-83A1-F6EECF244321}">
                <p14:modId xmlns:p14="http://schemas.microsoft.com/office/powerpoint/2010/main" val="2204941655"/>
              </p:ext>
            </p:extLst>
          </p:nvPr>
        </p:nvGraphicFramePr>
        <p:xfrm>
          <a:off x="466725" y="2355273"/>
          <a:ext cx="5412221" cy="426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16618" y="2096777"/>
            <a:ext cx="43364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/>
              <a:t>סה"כ פדיון מישראלים : 6.2 מיליארד ש"ח</a:t>
            </a:r>
            <a:endParaRPr lang="he-IL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791855" y="286328"/>
            <a:ext cx="899621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 smtClean="0"/>
              <a:t>פדיון המלונות בשנת 2018 </a:t>
            </a:r>
          </a:p>
          <a:p>
            <a:pPr algn="ctr"/>
            <a:r>
              <a:rPr lang="he-IL" sz="2800" b="1" u="sng" dirty="0"/>
              <a:t>ב</a:t>
            </a:r>
            <a:r>
              <a:rPr lang="he-IL" sz="2800" b="1" u="sng" dirty="0" smtClean="0"/>
              <a:t>אזורי תיירות נבחרים</a:t>
            </a:r>
            <a:endParaRPr lang="he-IL" sz="28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8035637" y="6326910"/>
            <a:ext cx="38423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מקור : </a:t>
            </a:r>
            <a:r>
              <a:rPr lang="he-IL" dirty="0" err="1" smtClean="0"/>
              <a:t>ל.מ.ס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62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855" y="286328"/>
            <a:ext cx="899621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 smtClean="0"/>
              <a:t>מועסקים במלונות </a:t>
            </a:r>
            <a:r>
              <a:rPr lang="he-IL" sz="2400" b="1" u="sng" dirty="0" smtClean="0"/>
              <a:t>( אלפים)</a:t>
            </a:r>
          </a:p>
          <a:p>
            <a:pPr algn="ctr"/>
            <a:endParaRPr lang="he-IL" sz="2800" b="1" u="sng" dirty="0"/>
          </a:p>
        </p:txBody>
      </p:sp>
      <p:graphicFrame>
        <p:nvGraphicFramePr>
          <p:cNvPr id="8" name="תרשים 7"/>
          <p:cNvGraphicFramePr/>
          <p:nvPr>
            <p:extLst>
              <p:ext uri="{D42A27DB-BD31-4B8C-83A1-F6EECF244321}">
                <p14:modId xmlns:p14="http://schemas.microsoft.com/office/powerpoint/2010/main" val="4228410972"/>
              </p:ext>
            </p:extLst>
          </p:nvPr>
        </p:nvGraphicFramePr>
        <p:xfrm>
          <a:off x="729673" y="1283855"/>
          <a:ext cx="10510982" cy="485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58182" y="6289964"/>
            <a:ext cx="38423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מקור : </a:t>
            </a:r>
            <a:r>
              <a:rPr lang="he-IL" dirty="0" err="1" smtClean="0"/>
              <a:t>ל.מ.ס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60228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47</Words>
  <Application>Microsoft Office PowerPoint</Application>
  <PresentationFormat>מסך רחב</PresentationFormat>
  <Paragraphs>22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Pnina Ben David</dc:creator>
  <cp:lastModifiedBy>Pnina Ben David</cp:lastModifiedBy>
  <cp:revision>9</cp:revision>
  <dcterms:created xsi:type="dcterms:W3CDTF">2018-03-22T08:48:43Z</dcterms:created>
  <dcterms:modified xsi:type="dcterms:W3CDTF">2019-03-21T14:00:12Z</dcterms:modified>
</cp:coreProperties>
</file>